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8" r:id="rId1"/>
    <p:sldMasterId id="2147483699" r:id="rId2"/>
    <p:sldMasterId id="2147483700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Montserrat" panose="00000500000000000000" pitchFamily="2" charset="-52"/>
      <p:regular r:id="rId29"/>
      <p:bold r:id="rId30"/>
      <p:italic r:id="rId31"/>
      <p:boldItalic r:id="rId32"/>
    </p:embeddedFont>
    <p:embeddedFont>
      <p:font typeface="Montserrat ExtraBold" panose="00000900000000000000" pitchFamily="2" charset="-52"/>
      <p:bold r:id="rId33"/>
      <p:boldItalic r:id="rId34"/>
    </p:embeddedFont>
    <p:embeddedFont>
      <p:font typeface="Montserrat Light" panose="00000400000000000000" pitchFamily="2" charset="-52"/>
      <p:regular r:id="rId35"/>
      <p:italic r:id="rId36"/>
    </p:embeddedFont>
    <p:embeddedFont>
      <p:font typeface="Montserrat Medium" panose="00000600000000000000" pitchFamily="2" charset="-52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0db4cbd6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220db4cbd64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220db4cbd64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20ec95d9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g2420ec95d92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20ec95d9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2420ec95d92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20ec95d9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g2420ec95d92_0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20ec95d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2420ec95d92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20ec95d9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2420ec95d92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20db4cbd64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220db4cbd64_0_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g220db4cbd64_0_2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20ec95d9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420ec95d92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g2420ec95d92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d2db771b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2d2db771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03056f52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403056f52b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20ec95d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g2420ec95d92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20ec95d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g2420ec95d92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20ec95d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2420ec95d92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20ec95d9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2420ec95d92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20ec95d9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2420ec95d92_0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20ec95d9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2420ec95d92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1">
  <p:cSld name="TITLE_AND_BODY 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 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>
            <a:spLocks noGrp="1"/>
          </p:cNvSpPr>
          <p:nvPr>
            <p:ph type="title"/>
          </p:nvPr>
        </p:nvSpPr>
        <p:spPr>
          <a:xfrm>
            <a:off x="822960" y="274320"/>
            <a:ext cx="7521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body" idx="1"/>
          </p:nvPr>
        </p:nvSpPr>
        <p:spPr>
          <a:xfrm>
            <a:off x="822960" y="825471"/>
            <a:ext cx="7521000" cy="26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dt" idx="10"/>
          </p:nvPr>
        </p:nvSpPr>
        <p:spPr>
          <a:xfrm rot="-1985953">
            <a:off x="308933" y="4391234"/>
            <a:ext cx="1960664" cy="17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ftr" idx="11"/>
          </p:nvPr>
        </p:nvSpPr>
        <p:spPr>
          <a:xfrm>
            <a:off x="3517514" y="4713842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36"/>
          <p:cNvSpPr>
            <a:spLocks noGrp="1"/>
          </p:cNvSpPr>
          <p:nvPr>
            <p:ph type="sldNum" idx="12"/>
          </p:nvPr>
        </p:nvSpPr>
        <p:spPr>
          <a:xfrm>
            <a:off x="8401038" y="4628117"/>
            <a:ext cx="502800" cy="3771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9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3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1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41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4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6" name="Google Shape;196;p4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>
            <a:spLocks noGrp="1"/>
          </p:cNvSpPr>
          <p:nvPr>
            <p:ph type="title" hasCustomPrompt="1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9" name="Google Shape;199;p43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4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 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4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4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4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>
  <p:cSld name="SECTION_HEADER 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>
  <p:cSld name="TITLE_AND_TWO_COLUMNS 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1" name="Google Shape;211;p46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2" name="Google Shape;212;p4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>
  <p:cSld name="TITLE_ONLY 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 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8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4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 2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 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0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50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5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 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1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5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 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2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2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5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544" y="4263375"/>
            <a:ext cx="2430000" cy="37411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4"/>
          <p:cNvSpPr txBox="1"/>
          <p:nvPr/>
        </p:nvSpPr>
        <p:spPr>
          <a:xfrm>
            <a:off x="2603551" y="355350"/>
            <a:ext cx="39369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повышения квалификации</a:t>
            </a:r>
            <a:endParaRPr sz="14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6" name="Google Shape;246;p54"/>
          <p:cNvSpPr/>
          <p:nvPr/>
        </p:nvSpPr>
        <p:spPr>
          <a:xfrm>
            <a:off x="473200" y="982050"/>
            <a:ext cx="78966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2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Тестировщик программного обеспечения</a:t>
            </a:r>
            <a:endParaRPr sz="2000" b="1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" name="Google Shape;247;p54"/>
          <p:cNvSpPr txBox="1"/>
          <p:nvPr/>
        </p:nvSpPr>
        <p:spPr>
          <a:xfrm>
            <a:off x="540550" y="1619875"/>
            <a:ext cx="8308800" cy="16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Итоговый проект </a:t>
            </a:r>
            <a:endParaRPr sz="27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“Комплексное тестирование платформы qahacking.guru”</a:t>
            </a:r>
            <a:endParaRPr sz="24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4"/>
          <p:cNvSpPr txBox="1"/>
          <p:nvPr/>
        </p:nvSpPr>
        <p:spPr>
          <a:xfrm>
            <a:off x="44150" y="3525375"/>
            <a:ext cx="426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1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Преподаватель: Гриненко В.В.</a:t>
            </a:r>
            <a:endParaRPr sz="18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4811199" y="3442575"/>
            <a:ext cx="41811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Выполнила: Евтерева Е.Ю.</a:t>
            </a:r>
            <a:endParaRPr sz="18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Поток ТП-</a:t>
            </a:r>
            <a:r>
              <a:rPr lang="ru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841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3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6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91254-E15D-4D1B-AF69-E9CD9F15A840}"/>
              </a:ext>
            </a:extLst>
          </p:cNvPr>
          <p:cNvSpPr txBox="1"/>
          <p:nvPr/>
        </p:nvSpPr>
        <p:spPr>
          <a:xfrm>
            <a:off x="411126" y="723448"/>
            <a:ext cx="84211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"id": "849df7f4-afdc-4fc5-80ca-77b863251f23",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"version": "2.0",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"name": "</a:t>
            </a:r>
            <a:r>
              <a:rPr lang="en-US" sz="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sobaka</a:t>
            </a: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"</a:t>
            </a:r>
            <a:r>
              <a:rPr lang="en-US" sz="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 "https://qahacking.guru/",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"tests": [{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"id": "f4d4356a-9826-469e-95f8-399d15ce54ad",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"name": "</a:t>
            </a:r>
            <a:r>
              <a:rPr lang="ru-RU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Магазин </a:t>
            </a:r>
            <a:r>
              <a:rPr lang="ru-RU" sz="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собаседник</a:t>
            </a: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"commands": [{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"id": "8de8befd-3358-4bee-b3ef-56f732f69efd",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"comment": "",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"command": "open",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"target": "https://qahacking.guru/",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"targets": [],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"value": ""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}, {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"id": "f18a241e-5914-4249-b2eb-21ec9279c09c",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"comment": "",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"command": "</a:t>
            </a:r>
            <a:r>
              <a:rPr lang="en-US" sz="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setWindowSize</a:t>
            </a: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"target": "1536x820",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"targets": [],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"value": ""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}, {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"id": "d432f092-2c72-42be-8e2a-1f15377012e9",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"comment": "",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"command": "click",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"target": "</a:t>
            </a:r>
            <a:r>
              <a:rPr lang="en-US" sz="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css</a:t>
            </a: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</a:t>
            </a:r>
            <a:r>
              <a:rPr lang="en-US" sz="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uk-open:nth-child</a:t>
            </a: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(1)",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"targets": [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["</a:t>
            </a:r>
            <a:r>
              <a:rPr lang="en-US" sz="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css</a:t>
            </a: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</a:t>
            </a:r>
            <a:r>
              <a:rPr lang="en-US" sz="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uk-open:nth-child</a:t>
            </a: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(1)", "</a:t>
            </a:r>
            <a:r>
              <a:rPr lang="en-US" sz="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css:finder</a:t>
            </a: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"],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["</a:t>
            </a:r>
            <a:r>
              <a:rPr lang="en-US" sz="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xpath</a:t>
            </a: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=(//a[contains(text(),'</a:t>
            </a:r>
            <a:r>
              <a:rPr lang="ru-RU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Магазин</a:t>
            </a: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')])[2]", "</a:t>
            </a:r>
            <a:r>
              <a:rPr lang="en-US" sz="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xpath:link</a:t>
            </a: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"],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["</a:t>
            </a:r>
            <a:r>
              <a:rPr lang="en-US" sz="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xpath</a:t>
            </a: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=(//a[contains(@href, '/</a:t>
            </a:r>
            <a:r>
              <a:rPr lang="en-US" sz="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index.php</a:t>
            </a: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magazin</a:t>
            </a: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')])[4]", "</a:t>
            </a:r>
            <a:r>
              <a:rPr lang="en-US" sz="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xpath:href</a:t>
            </a:r>
            <a: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"],</a:t>
            </a:r>
            <a:br>
              <a:rPr lang="en-US" sz="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8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4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6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2899AE-1ECE-4866-8833-0D446C2FA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59" y="531628"/>
            <a:ext cx="8294485" cy="44716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5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6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93F34D-CB72-44E3-A522-37269357F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7483"/>
            <a:ext cx="4440662" cy="38590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A382D7-3A8E-4992-AB9E-D1C33B798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662" y="677482"/>
            <a:ext cx="4713767" cy="38590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 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66"/>
          <p:cNvSpPr txBox="1"/>
          <p:nvPr/>
        </p:nvSpPr>
        <p:spPr>
          <a:xfrm>
            <a:off x="400600" y="1037375"/>
            <a:ext cx="4625056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В ходе комплексной проверки веб-</a:t>
            </a:r>
            <a:r>
              <a:rPr lang="ru" sz="1200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платформы qahacking.guru, </a:t>
            </a:r>
            <a:r>
              <a:rPr lang="ru-RU" sz="1200" dirty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были написаны 44 тест- кейса.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В результате проведения тестирования был обнаружен 41 дефект, из них 3 блокирующих функционал. Так же имеются 13 критических дефектов.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1200" dirty="0">
              <a:solidFill>
                <a:schemeClr val="tx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На текущий момент, веб-платформа не может быть отдана в релиз.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Необходимы уточнения ТЗ, исправление основного функционала сайта, а именно: функция бронирования питомца, магазин, доставка, оплата. Также необходима дополнительная проверка интеграции безопасности 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1200" dirty="0">
              <a:solidFill>
                <a:schemeClr val="tx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Для увеличения покрытия проверками нефункциональной части сайта необходимо предоставить ТЗ или макеты дизайна .Так же рекомендуется проверить логичность присутствующих ссылок, на данной веб-платформе и их соответствие с тематикой сайта.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6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4AE4A3B-4B9C-4C34-BA5B-C722272AB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657" y="1332615"/>
            <a:ext cx="4118344" cy="262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67"/>
          <p:cNvSpPr txBox="1"/>
          <p:nvPr/>
        </p:nvSpPr>
        <p:spPr>
          <a:xfrm>
            <a:off x="629200" y="1189775"/>
            <a:ext cx="80829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Моя стратегия тестирования была успешно реализована в данном проекте. Был сделан упор на функциональное и 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UI/UX </a:t>
            </a: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тестирование. Так же-после применения техник тест-дизайна, было увеличено тестовое покрытие; в результате автоматизации тест-кейсов, была увеличена скорость прохождения тестов. Это позволило оптимизировать трудозатраты при проведении тестирования и вовремя представить данный отчет по тестированию веб-платформы.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6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8"/>
          <p:cNvSpPr/>
          <p:nvPr/>
        </p:nvSpPr>
        <p:spPr>
          <a:xfrm>
            <a:off x="456901" y="428184"/>
            <a:ext cx="4844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1" dirty="0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Заключение</a:t>
            </a:r>
            <a:endParaRPr sz="2400" b="1" i="0" u="none" strike="noStrike" cap="none" dirty="0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68"/>
          <p:cNvSpPr/>
          <p:nvPr/>
        </p:nvSpPr>
        <p:spPr>
          <a:xfrm>
            <a:off x="431250" y="1197244"/>
            <a:ext cx="4231500" cy="15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0" indent="-234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E5CEC"/>
              </a:buClr>
              <a:buSzPts val="1100"/>
              <a:buFont typeface="Montserrat Light"/>
              <a:buChar char="➜"/>
            </a:pPr>
            <a:r>
              <a:rPr lang="ru-RU" sz="1400" b="0" i="0" u="none" strike="noStrike" cap="none" dirty="0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Хочу выразить благодарность преподавателю Гриненко В.В. за </a:t>
            </a:r>
            <a:r>
              <a:rPr lang="ru-RU" sz="1400" b="0" i="0" u="none" strike="noStrike" cap="none" dirty="0" err="1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самоотверженность,терпимость</a:t>
            </a:r>
            <a:r>
              <a:rPr lang="ru-RU" sz="1400" b="0" i="0" u="none" strike="noStrike" cap="none" dirty="0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и </a:t>
            </a:r>
            <a:r>
              <a:rPr lang="ru-RU" sz="1400" b="0" i="0" u="none" strike="noStrike" cap="none" dirty="0" err="1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лояльность,</a:t>
            </a:r>
            <a:r>
              <a:rPr lang="ru-RU" dirty="0" err="1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</a:t>
            </a:r>
            <a:r>
              <a:rPr lang="ru-RU" dirty="0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ежедневную поддержку во время обучения и при выполнении заданий.</a:t>
            </a:r>
            <a:endParaRPr sz="1400" b="0" i="0" u="none" strike="noStrike" cap="none" dirty="0">
              <a:solidFill>
                <a:srgbClr val="00396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42900" marR="0" lvl="0" indent="-234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E5CEC"/>
              </a:buClr>
              <a:buSzPts val="1100"/>
              <a:buFont typeface="Montserrat Medium"/>
              <a:buChar char="➜"/>
            </a:pPr>
            <a:r>
              <a:rPr lang="ru-RU" sz="1400" b="0" i="0" u="none" strike="noStrike" cap="none" dirty="0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Трудности возникали при работе с программами на английском </a:t>
            </a:r>
            <a:r>
              <a:rPr lang="ru-RU" sz="1400" b="0" i="0" u="none" strike="noStrike" cap="none" dirty="0" err="1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языке,но</a:t>
            </a:r>
            <a:r>
              <a:rPr lang="ru-RU" sz="1400" b="0" i="0" u="none" strike="noStrike" cap="none" dirty="0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только в начале обучения. С каждым днем становилось легче понимать язык.</a:t>
            </a:r>
            <a:endParaRPr sz="1400" b="0" i="0" u="none" strike="noStrike" cap="none" dirty="0">
              <a:solidFill>
                <a:srgbClr val="00396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4290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400" b="0" i="0" u="none" strike="noStrike" cap="none" dirty="0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9869" y="1520213"/>
            <a:ext cx="3990134" cy="311728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9"/>
          <p:cNvSpPr/>
          <p:nvPr/>
        </p:nvSpPr>
        <p:spPr>
          <a:xfrm>
            <a:off x="456901" y="428184"/>
            <a:ext cx="4844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1" dirty="0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Мои достижения</a:t>
            </a:r>
            <a:endParaRPr sz="2400" b="1" i="0" u="none" strike="noStrike" cap="none" dirty="0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" name="Google Shape;36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5934" y="2332074"/>
            <a:ext cx="4036680" cy="253680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  <p:sp>
        <p:nvSpPr>
          <p:cNvPr id="366" name="Google Shape;366;p69"/>
          <p:cNvSpPr txBox="1"/>
          <p:nvPr/>
        </p:nvSpPr>
        <p:spPr>
          <a:xfrm>
            <a:off x="491425" y="953575"/>
            <a:ext cx="5246760" cy="3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 процессе обучения по программе «Тестировщик програмного обеспечения» , я получила хорошие базовые знания в сфере тестирования программного обеспечения, познакомилась и поработала с инструментами, используемыми в тестировании, такими как: XMind, Jira, TestRail, GIT, Postman, MySQL, Selenium IDE, PyCharm. Наиболее сложной для меня стала работа с PyCharm. Так как ранее,я не имела опыта в подобных программах.</a:t>
            </a:r>
            <a:endParaRPr sz="1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 моими практическими работами вы можете ознакомиться по ссылке на GIT HUB: </a:t>
            </a:r>
            <a:r>
              <a:rPr lang="en-US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https://github.com/Blakkatz/BLAKKATZ</a:t>
            </a:r>
            <a:endParaRPr sz="1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</a:t>
            </a:r>
            <a:r>
              <a:rPr lang="ru" dirty="0">
                <a:latin typeface="Montserrat"/>
                <a:ea typeface="Montserrat"/>
                <a:cs typeface="Montserrat"/>
                <a:sym typeface="Montserrat"/>
              </a:rPr>
              <a:t> и уделенное время!</a:t>
            </a:r>
            <a:endParaRPr sz="12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800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 txBox="1">
            <a:spLocks noGrp="1"/>
          </p:cNvSpPr>
          <p:nvPr>
            <p:ph type="title"/>
          </p:nvPr>
        </p:nvSpPr>
        <p:spPr>
          <a:xfrm>
            <a:off x="2911450" y="298725"/>
            <a:ext cx="24495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5"/>
              <a:buFont typeface="Arial"/>
              <a:buNone/>
            </a:pPr>
            <a:r>
              <a:rPr lang="ru" sz="2425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Содержание</a:t>
            </a:r>
            <a:endParaRPr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55"/>
          <p:cNvSpPr txBox="1"/>
          <p:nvPr/>
        </p:nvSpPr>
        <p:spPr>
          <a:xfrm>
            <a:off x="629200" y="1189775"/>
            <a:ext cx="80829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 (чек-лист, тест-кейсы, баг-репорты);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приложения;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тестирования.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5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673B18-54FE-41AE-BDE8-81F525287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86" y="489098"/>
            <a:ext cx="8188159" cy="4590207"/>
          </a:xfrm>
          <a:prstGeom prst="rect">
            <a:avLst/>
          </a:prstGeom>
        </p:spPr>
      </p:pic>
      <p:sp>
        <p:nvSpPr>
          <p:cNvPr id="262" name="Google Shape;262;p5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29929E-B0EC-4F3B-A5E7-32033748A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446567"/>
            <a:ext cx="8372646" cy="4696933"/>
          </a:xfrm>
          <a:prstGeom prst="rect">
            <a:avLst/>
          </a:prstGeom>
        </p:spPr>
      </p:pic>
      <p:sp>
        <p:nvSpPr>
          <p:cNvPr id="269" name="Google Shape;269;p5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16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ПО.      </a:t>
            </a:r>
            <a:r>
              <a:rPr lang="en-US" sz="16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V-</a:t>
            </a:r>
            <a:r>
              <a:rPr lang="ru-RU" sz="16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образная модель разработки.</a:t>
            </a:r>
            <a:endParaRPr sz="16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8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чек-лист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5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500EB7-AF4A-4E1C-9364-EDA1552AB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556260"/>
            <a:ext cx="8372646" cy="44614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9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49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тест-кейсы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D805D1-ED5A-4B82-ACBE-650B7366D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552894"/>
            <a:ext cx="8372646" cy="44662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0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баг-репорты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6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FF9730-C426-4223-9205-93FB19BC4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418214"/>
            <a:ext cx="8372646" cy="46641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1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чек лист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6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CD9F63-4DA6-4032-82E5-807842BD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72" y="536034"/>
            <a:ext cx="7471143" cy="46074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2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тест-кейсы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6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03BC88C-1654-44DC-AD06-F451DE697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848"/>
            <a:ext cx="9144000" cy="41940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745</Words>
  <Application>Microsoft Office PowerPoint</Application>
  <PresentationFormat>Экран (16:9)</PresentationFormat>
  <Paragraphs>68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16</vt:i4>
      </vt:variant>
    </vt:vector>
  </HeadingPairs>
  <TitlesOfParts>
    <vt:vector size="28" baseType="lpstr">
      <vt:lpstr>Montserrat Medium</vt:lpstr>
      <vt:lpstr>Montserrat</vt:lpstr>
      <vt:lpstr>Montserrat ExtraBold</vt:lpstr>
      <vt:lpstr>Consolas</vt:lpstr>
      <vt:lpstr>Times New Roman</vt:lpstr>
      <vt:lpstr>Calibri</vt:lpstr>
      <vt:lpstr>Arial</vt:lpstr>
      <vt:lpstr>Courier New</vt:lpstr>
      <vt:lpstr>Montserrat Light</vt:lpstr>
      <vt:lpstr>Simple Light</vt:lpstr>
      <vt:lpstr>Тема Office</vt:lpstr>
      <vt:lpstr>Simple Light</vt:lpstr>
      <vt:lpstr>Презентация PowerPoint</vt:lpstr>
      <vt:lpstr>Содержание</vt:lpstr>
      <vt:lpstr>Майнд-карта жизненного цикла тестирования ПО</vt:lpstr>
      <vt:lpstr>Майнд-карта методологии разработки ПО.      V-образная модель разработки.</vt:lpstr>
      <vt:lpstr>Тестовая документация: чек-лист</vt:lpstr>
      <vt:lpstr>Тестовая документация: тест-кейсы</vt:lpstr>
      <vt:lpstr>Тестовая документация: баг-репорты</vt:lpstr>
      <vt:lpstr>Применение техник тест-дизайна: чек лист</vt:lpstr>
      <vt:lpstr>Применение техник тест-дизайна: тест-кейсы</vt:lpstr>
      <vt:lpstr>Листинг автотеста</vt:lpstr>
      <vt:lpstr>Листинг автотеста</vt:lpstr>
      <vt:lpstr>Результат выполнения автотеста</vt:lpstr>
      <vt:lpstr>Анализ результатов тестирования выбранного приложения </vt:lpstr>
      <vt:lpstr>Выводы об оптимальности выбранной стратегии тестирования 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Володя</dc:creator>
  <cp:lastModifiedBy>Володя</cp:lastModifiedBy>
  <cp:revision>18</cp:revision>
  <dcterms:modified xsi:type="dcterms:W3CDTF">2023-05-13T21:56:27Z</dcterms:modified>
</cp:coreProperties>
</file>